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0243463" cy="42845038"/>
  <p:notesSz cx="6858000" cy="9144000"/>
  <p:defaultTextStyle>
    <a:defPPr>
      <a:defRPr lang="en-US"/>
    </a:defPPr>
    <a:lvl1pPr marL="0" algn="l" defTabSz="4176431" rtl="0" eaLnBrk="1" latinLnBrk="0" hangingPunct="1">
      <a:defRPr sz="8200" kern="1200">
        <a:solidFill>
          <a:schemeClr val="tx1"/>
        </a:solidFill>
        <a:latin typeface="+mn-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755" autoAdjust="0"/>
  </p:normalViewPr>
  <p:slideViewPr>
    <p:cSldViewPr snapToObjects="1">
      <p:cViewPr>
        <p:scale>
          <a:sx n="25" d="100"/>
          <a:sy n="25" d="100"/>
        </p:scale>
        <p:origin x="-792" y="-72"/>
      </p:cViewPr>
      <p:guideLst>
        <p:guide orient="horz" pos="13495"/>
        <p:guide pos="9526"/>
      </p:guideLst>
    </p:cSldViewPr>
  </p:slideViewPr>
  <p:notesTextViewPr>
    <p:cViewPr>
      <p:scale>
        <a:sx n="100" d="100"/>
        <a:sy n="100" d="100"/>
      </p:scale>
      <p:origin x="0" y="0"/>
    </p:cViewPr>
  </p:notesTextViewPr>
  <p:gridSpacing cx="72010" cy="7201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C51716A-4F60-4B1B-8136-49AF3B0F55C2}" type="datetimeFigureOut">
              <a:rPr lang="en-GB" smtClean="0"/>
              <a:t>12/11/2014</a:t>
            </a:fld>
            <a:endParaRPr lang="en-GB"/>
          </a:p>
        </p:txBody>
      </p:sp>
      <p:sp>
        <p:nvSpPr>
          <p:cNvPr id="4" name="Slide Image Placeholder 3"/>
          <p:cNvSpPr>
            <a:spLocks noGrp="1" noRot="1" noChangeAspect="1"/>
          </p:cNvSpPr>
          <p:nvPr>
            <p:ph type="sldImg" idx="2"/>
          </p:nvPr>
        </p:nvSpPr>
        <p:spPr>
          <a:xfrm>
            <a:off x="2219325" y="685800"/>
            <a:ext cx="241935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4CD412F-3BBB-4FD1-BAF5-AFC48752C3C0}" type="slidenum">
              <a:rPr lang="en-GB" smtClean="0"/>
              <a:t>‹#›</a:t>
            </a:fld>
            <a:endParaRPr lang="en-GB"/>
          </a:p>
        </p:txBody>
      </p:sp>
    </p:spTree>
    <p:extLst>
      <p:ext uri="{BB962C8B-B14F-4D97-AF65-F5344CB8AC3E}">
        <p14:creationId xmlns:p14="http://schemas.microsoft.com/office/powerpoint/2010/main" val="1511957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9325" y="685800"/>
            <a:ext cx="241935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4CD412F-3BBB-4FD1-BAF5-AFC48752C3C0}" type="slidenum">
              <a:rPr lang="en-GB" smtClean="0"/>
              <a:t>1</a:t>
            </a:fld>
            <a:endParaRPr lang="en-GB"/>
          </a:p>
        </p:txBody>
      </p:sp>
    </p:spTree>
    <p:extLst>
      <p:ext uri="{BB962C8B-B14F-4D97-AF65-F5344CB8AC3E}">
        <p14:creationId xmlns:p14="http://schemas.microsoft.com/office/powerpoint/2010/main" val="3507231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68260" y="13309736"/>
            <a:ext cx="25706944" cy="9183913"/>
          </a:xfrm>
        </p:spPr>
        <p:txBody>
          <a:bodyPr/>
          <a:lstStyle/>
          <a:p>
            <a:r>
              <a:rPr lang="en-US" smtClean="0"/>
              <a:t>Click to edit Master title style</a:t>
            </a:r>
            <a:endParaRPr lang="en-US"/>
          </a:p>
        </p:txBody>
      </p:sp>
      <p:sp>
        <p:nvSpPr>
          <p:cNvPr id="3" name="Subtitle 2"/>
          <p:cNvSpPr>
            <a:spLocks noGrp="1"/>
          </p:cNvSpPr>
          <p:nvPr>
            <p:ph type="subTitle" idx="1"/>
          </p:nvPr>
        </p:nvSpPr>
        <p:spPr>
          <a:xfrm>
            <a:off x="4536520" y="24278856"/>
            <a:ext cx="21170424" cy="10949288"/>
          </a:xfrm>
        </p:spPr>
        <p:txBody>
          <a:bodyPr/>
          <a:lstStyle>
            <a:lvl1pPr marL="0" indent="0" algn="ctr">
              <a:buNone/>
              <a:defRPr>
                <a:solidFill>
                  <a:schemeClr val="tx1">
                    <a:tint val="75000"/>
                  </a:schemeClr>
                </a:solidFill>
              </a:defRPr>
            </a:lvl1pPr>
            <a:lvl2pPr marL="2088215" indent="0" algn="ctr">
              <a:buNone/>
              <a:defRPr>
                <a:solidFill>
                  <a:schemeClr val="tx1">
                    <a:tint val="75000"/>
                  </a:schemeClr>
                </a:solidFill>
              </a:defRPr>
            </a:lvl2pPr>
            <a:lvl3pPr marL="4176431" indent="0" algn="ctr">
              <a:buNone/>
              <a:defRPr>
                <a:solidFill>
                  <a:schemeClr val="tx1">
                    <a:tint val="75000"/>
                  </a:schemeClr>
                </a:solidFill>
              </a:defRPr>
            </a:lvl3pPr>
            <a:lvl4pPr marL="6264646" indent="0" algn="ctr">
              <a:buNone/>
              <a:defRPr>
                <a:solidFill>
                  <a:schemeClr val="tx1">
                    <a:tint val="75000"/>
                  </a:schemeClr>
                </a:solidFill>
              </a:defRPr>
            </a:lvl4pPr>
            <a:lvl5pPr marL="8352861" indent="0" algn="ctr">
              <a:buNone/>
              <a:defRPr>
                <a:solidFill>
                  <a:schemeClr val="tx1">
                    <a:tint val="75000"/>
                  </a:schemeClr>
                </a:solidFill>
              </a:defRPr>
            </a:lvl5pPr>
            <a:lvl6pPr marL="10441076" indent="0" algn="ctr">
              <a:buNone/>
              <a:defRPr>
                <a:solidFill>
                  <a:schemeClr val="tx1">
                    <a:tint val="75000"/>
                  </a:schemeClr>
                </a:solidFill>
              </a:defRPr>
            </a:lvl6pPr>
            <a:lvl7pPr marL="12529292" indent="0" algn="ctr">
              <a:buNone/>
              <a:defRPr>
                <a:solidFill>
                  <a:schemeClr val="tx1">
                    <a:tint val="75000"/>
                  </a:schemeClr>
                </a:solidFill>
              </a:defRPr>
            </a:lvl7pPr>
            <a:lvl8pPr marL="14617507" indent="0" algn="ctr">
              <a:buNone/>
              <a:defRPr>
                <a:solidFill>
                  <a:schemeClr val="tx1">
                    <a:tint val="75000"/>
                  </a:schemeClr>
                </a:solidFill>
              </a:defRPr>
            </a:lvl8pPr>
            <a:lvl9pPr marL="1670572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926512" y="1715792"/>
            <a:ext cx="6804779" cy="3655713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512174" y="1715792"/>
            <a:ext cx="19910280" cy="3655713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89025" y="27531908"/>
            <a:ext cx="25706944" cy="8509501"/>
          </a:xfrm>
        </p:spPr>
        <p:txBody>
          <a:bodyPr anchor="t"/>
          <a:lstStyle>
            <a:lvl1pPr algn="l">
              <a:defRPr sz="18300" b="1" cap="all"/>
            </a:lvl1pPr>
          </a:lstStyle>
          <a:p>
            <a:r>
              <a:rPr lang="en-US" smtClean="0"/>
              <a:t>Click to edit Master title style</a:t>
            </a:r>
            <a:endParaRPr lang="en-US"/>
          </a:p>
        </p:txBody>
      </p:sp>
      <p:sp>
        <p:nvSpPr>
          <p:cNvPr id="3" name="Text Placeholder 2"/>
          <p:cNvSpPr>
            <a:spLocks noGrp="1"/>
          </p:cNvSpPr>
          <p:nvPr>
            <p:ph type="body" idx="1"/>
          </p:nvPr>
        </p:nvSpPr>
        <p:spPr>
          <a:xfrm>
            <a:off x="2389025" y="18159560"/>
            <a:ext cx="25706944" cy="9372348"/>
          </a:xfrm>
        </p:spPr>
        <p:txBody>
          <a:bodyPr anchor="b"/>
          <a:lstStyle>
            <a:lvl1pPr marL="0" indent="0">
              <a:buNone/>
              <a:defRPr sz="9100">
                <a:solidFill>
                  <a:schemeClr val="tx1">
                    <a:tint val="75000"/>
                  </a:schemeClr>
                </a:solidFill>
              </a:defRPr>
            </a:lvl1pPr>
            <a:lvl2pPr marL="2088215" indent="0">
              <a:buNone/>
              <a:defRPr sz="8200">
                <a:solidFill>
                  <a:schemeClr val="tx1">
                    <a:tint val="75000"/>
                  </a:schemeClr>
                </a:solidFill>
              </a:defRPr>
            </a:lvl2pPr>
            <a:lvl3pPr marL="4176431" indent="0">
              <a:buNone/>
              <a:defRPr sz="7300">
                <a:solidFill>
                  <a:schemeClr val="tx1">
                    <a:tint val="75000"/>
                  </a:schemeClr>
                </a:solidFill>
              </a:defRPr>
            </a:lvl3pPr>
            <a:lvl4pPr marL="6264646" indent="0">
              <a:buNone/>
              <a:defRPr sz="6400">
                <a:solidFill>
                  <a:schemeClr val="tx1">
                    <a:tint val="75000"/>
                  </a:schemeClr>
                </a:solidFill>
              </a:defRPr>
            </a:lvl4pPr>
            <a:lvl5pPr marL="8352861" indent="0">
              <a:buNone/>
              <a:defRPr sz="6400">
                <a:solidFill>
                  <a:schemeClr val="tx1">
                    <a:tint val="75000"/>
                  </a:schemeClr>
                </a:solidFill>
              </a:defRPr>
            </a:lvl5pPr>
            <a:lvl6pPr marL="10441076" indent="0">
              <a:buNone/>
              <a:defRPr sz="6400">
                <a:solidFill>
                  <a:schemeClr val="tx1">
                    <a:tint val="75000"/>
                  </a:schemeClr>
                </a:solidFill>
              </a:defRPr>
            </a:lvl6pPr>
            <a:lvl7pPr marL="12529292" indent="0">
              <a:buNone/>
              <a:defRPr sz="6400">
                <a:solidFill>
                  <a:schemeClr val="tx1">
                    <a:tint val="75000"/>
                  </a:schemeClr>
                </a:solidFill>
              </a:defRPr>
            </a:lvl7pPr>
            <a:lvl8pPr marL="14617507" indent="0">
              <a:buNone/>
              <a:defRPr sz="6400">
                <a:solidFill>
                  <a:schemeClr val="tx1">
                    <a:tint val="75000"/>
                  </a:schemeClr>
                </a:solidFill>
              </a:defRPr>
            </a:lvl8pPr>
            <a:lvl9pPr marL="16705722" indent="0">
              <a:buNone/>
              <a:defRPr sz="6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512174" y="9997178"/>
            <a:ext cx="13357529" cy="28275745"/>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5373762" y="9997178"/>
            <a:ext cx="13357529" cy="28275745"/>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12173" y="9590548"/>
            <a:ext cx="13362782" cy="3996884"/>
          </a:xfrm>
        </p:spPr>
        <p:txBody>
          <a:bodyPr anchor="b"/>
          <a:lstStyle>
            <a:lvl1pPr marL="0" indent="0">
              <a:buNone/>
              <a:defRPr sz="11000" b="1"/>
            </a:lvl1pPr>
            <a:lvl2pPr marL="2088215" indent="0">
              <a:buNone/>
              <a:defRPr sz="9100" b="1"/>
            </a:lvl2pPr>
            <a:lvl3pPr marL="4176431" indent="0">
              <a:buNone/>
              <a:defRPr sz="8200" b="1"/>
            </a:lvl3pPr>
            <a:lvl4pPr marL="6264646" indent="0">
              <a:buNone/>
              <a:defRPr sz="7300" b="1"/>
            </a:lvl4pPr>
            <a:lvl5pPr marL="8352861" indent="0">
              <a:buNone/>
              <a:defRPr sz="7300" b="1"/>
            </a:lvl5pPr>
            <a:lvl6pPr marL="10441076" indent="0">
              <a:buNone/>
              <a:defRPr sz="7300" b="1"/>
            </a:lvl6pPr>
            <a:lvl7pPr marL="12529292" indent="0">
              <a:buNone/>
              <a:defRPr sz="7300" b="1"/>
            </a:lvl7pPr>
            <a:lvl8pPr marL="14617507" indent="0">
              <a:buNone/>
              <a:defRPr sz="7300" b="1"/>
            </a:lvl8pPr>
            <a:lvl9pPr marL="16705722" indent="0">
              <a:buNone/>
              <a:defRPr sz="7300" b="1"/>
            </a:lvl9pPr>
          </a:lstStyle>
          <a:p>
            <a:pPr lvl="0"/>
            <a:r>
              <a:rPr lang="en-US" smtClean="0"/>
              <a:t>Click to edit Master text styles</a:t>
            </a:r>
          </a:p>
        </p:txBody>
      </p:sp>
      <p:sp>
        <p:nvSpPr>
          <p:cNvPr id="4" name="Content Placeholder 3"/>
          <p:cNvSpPr>
            <a:spLocks noGrp="1"/>
          </p:cNvSpPr>
          <p:nvPr>
            <p:ph sz="half" idx="2"/>
          </p:nvPr>
        </p:nvSpPr>
        <p:spPr>
          <a:xfrm>
            <a:off x="1512173" y="13587433"/>
            <a:ext cx="13362782" cy="24685489"/>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5363262" y="9590548"/>
            <a:ext cx="13368031" cy="3996884"/>
          </a:xfrm>
        </p:spPr>
        <p:txBody>
          <a:bodyPr anchor="b"/>
          <a:lstStyle>
            <a:lvl1pPr marL="0" indent="0">
              <a:buNone/>
              <a:defRPr sz="11000" b="1"/>
            </a:lvl1pPr>
            <a:lvl2pPr marL="2088215" indent="0">
              <a:buNone/>
              <a:defRPr sz="9100" b="1"/>
            </a:lvl2pPr>
            <a:lvl3pPr marL="4176431" indent="0">
              <a:buNone/>
              <a:defRPr sz="8200" b="1"/>
            </a:lvl3pPr>
            <a:lvl4pPr marL="6264646" indent="0">
              <a:buNone/>
              <a:defRPr sz="7300" b="1"/>
            </a:lvl4pPr>
            <a:lvl5pPr marL="8352861" indent="0">
              <a:buNone/>
              <a:defRPr sz="7300" b="1"/>
            </a:lvl5pPr>
            <a:lvl6pPr marL="10441076" indent="0">
              <a:buNone/>
              <a:defRPr sz="7300" b="1"/>
            </a:lvl6pPr>
            <a:lvl7pPr marL="12529292" indent="0">
              <a:buNone/>
              <a:defRPr sz="7300" b="1"/>
            </a:lvl7pPr>
            <a:lvl8pPr marL="14617507" indent="0">
              <a:buNone/>
              <a:defRPr sz="7300" b="1"/>
            </a:lvl8pPr>
            <a:lvl9pPr marL="16705722" indent="0">
              <a:buNone/>
              <a:defRPr sz="7300" b="1"/>
            </a:lvl9pPr>
          </a:lstStyle>
          <a:p>
            <a:pPr lvl="0"/>
            <a:r>
              <a:rPr lang="en-US" smtClean="0"/>
              <a:t>Click to edit Master text styles</a:t>
            </a:r>
          </a:p>
        </p:txBody>
      </p:sp>
      <p:sp>
        <p:nvSpPr>
          <p:cNvPr id="6" name="Content Placeholder 5"/>
          <p:cNvSpPr>
            <a:spLocks noGrp="1"/>
          </p:cNvSpPr>
          <p:nvPr>
            <p:ph sz="quarter" idx="4"/>
          </p:nvPr>
        </p:nvSpPr>
        <p:spPr>
          <a:xfrm>
            <a:off x="15363262" y="13587433"/>
            <a:ext cx="13368031" cy="24685489"/>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11/12/2014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11/12/2014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11/12/2014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2175" y="1705868"/>
            <a:ext cx="9949891" cy="7259854"/>
          </a:xfrm>
        </p:spPr>
        <p:txBody>
          <a:bodyPr anchor="b"/>
          <a:lstStyle>
            <a:lvl1pPr algn="l">
              <a:defRPr sz="9100" b="1"/>
            </a:lvl1pPr>
          </a:lstStyle>
          <a:p>
            <a:r>
              <a:rPr lang="en-US" smtClean="0"/>
              <a:t>Click to edit Master title style</a:t>
            </a:r>
            <a:endParaRPr lang="en-US"/>
          </a:p>
        </p:txBody>
      </p:sp>
      <p:sp>
        <p:nvSpPr>
          <p:cNvPr id="3" name="Content Placeholder 2"/>
          <p:cNvSpPr>
            <a:spLocks noGrp="1"/>
          </p:cNvSpPr>
          <p:nvPr>
            <p:ph idx="1"/>
          </p:nvPr>
        </p:nvSpPr>
        <p:spPr>
          <a:xfrm>
            <a:off x="11824355" y="1705870"/>
            <a:ext cx="16906936" cy="36567053"/>
          </a:xfrm>
        </p:spPr>
        <p:txBody>
          <a:bodyPr/>
          <a:lstStyle>
            <a:lvl1pPr>
              <a:defRPr sz="14600"/>
            </a:lvl1pPr>
            <a:lvl2pPr>
              <a:defRPr sz="12800"/>
            </a:lvl2pPr>
            <a:lvl3pPr>
              <a:defRPr sz="110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12175" y="8965725"/>
            <a:ext cx="9949891" cy="29307199"/>
          </a:xfrm>
        </p:spPr>
        <p:txBody>
          <a:bodyPr/>
          <a:lstStyle>
            <a:lvl1pPr marL="0" indent="0">
              <a:buNone/>
              <a:defRPr sz="6400"/>
            </a:lvl1pPr>
            <a:lvl2pPr marL="2088215" indent="0">
              <a:buNone/>
              <a:defRPr sz="5500"/>
            </a:lvl2pPr>
            <a:lvl3pPr marL="4176431" indent="0">
              <a:buNone/>
              <a:defRPr sz="4600"/>
            </a:lvl3pPr>
            <a:lvl4pPr marL="6264646" indent="0">
              <a:buNone/>
              <a:defRPr sz="4100"/>
            </a:lvl4pPr>
            <a:lvl5pPr marL="8352861" indent="0">
              <a:buNone/>
              <a:defRPr sz="4100"/>
            </a:lvl5pPr>
            <a:lvl6pPr marL="10441076" indent="0">
              <a:buNone/>
              <a:defRPr sz="4100"/>
            </a:lvl6pPr>
            <a:lvl7pPr marL="12529292" indent="0">
              <a:buNone/>
              <a:defRPr sz="4100"/>
            </a:lvl7pPr>
            <a:lvl8pPr marL="14617507" indent="0">
              <a:buNone/>
              <a:defRPr sz="4100"/>
            </a:lvl8pPr>
            <a:lvl9pPr marL="16705722"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27931" y="29991528"/>
            <a:ext cx="18146078" cy="3540669"/>
          </a:xfrm>
        </p:spPr>
        <p:txBody>
          <a:bodyPr anchor="b"/>
          <a:lstStyle>
            <a:lvl1pPr algn="l">
              <a:defRPr sz="9100" b="1"/>
            </a:lvl1pPr>
          </a:lstStyle>
          <a:p>
            <a:r>
              <a:rPr lang="en-US" smtClean="0"/>
              <a:t>Click to edit Master title style</a:t>
            </a:r>
            <a:endParaRPr lang="en-US"/>
          </a:p>
        </p:txBody>
      </p:sp>
      <p:sp>
        <p:nvSpPr>
          <p:cNvPr id="3" name="Picture Placeholder 2"/>
          <p:cNvSpPr>
            <a:spLocks noGrp="1"/>
          </p:cNvSpPr>
          <p:nvPr>
            <p:ph type="pic" idx="1"/>
          </p:nvPr>
        </p:nvSpPr>
        <p:spPr>
          <a:xfrm>
            <a:off x="5927931" y="3828283"/>
            <a:ext cx="18146078" cy="25707023"/>
          </a:xfrm>
        </p:spPr>
        <p:txBody>
          <a:bodyPr/>
          <a:lstStyle>
            <a:lvl1pPr marL="0" indent="0">
              <a:buNone/>
              <a:defRPr sz="14600"/>
            </a:lvl1pPr>
            <a:lvl2pPr marL="2088215" indent="0">
              <a:buNone/>
              <a:defRPr sz="12800"/>
            </a:lvl2pPr>
            <a:lvl3pPr marL="4176431" indent="0">
              <a:buNone/>
              <a:defRPr sz="11000"/>
            </a:lvl3pPr>
            <a:lvl4pPr marL="6264646" indent="0">
              <a:buNone/>
              <a:defRPr sz="9100"/>
            </a:lvl4pPr>
            <a:lvl5pPr marL="8352861" indent="0">
              <a:buNone/>
              <a:defRPr sz="9100"/>
            </a:lvl5pPr>
            <a:lvl6pPr marL="10441076" indent="0">
              <a:buNone/>
              <a:defRPr sz="9100"/>
            </a:lvl6pPr>
            <a:lvl7pPr marL="12529292" indent="0">
              <a:buNone/>
              <a:defRPr sz="9100"/>
            </a:lvl7pPr>
            <a:lvl8pPr marL="14617507" indent="0">
              <a:buNone/>
              <a:defRPr sz="9100"/>
            </a:lvl8pPr>
            <a:lvl9pPr marL="16705722" indent="0">
              <a:buNone/>
              <a:defRPr sz="9100"/>
            </a:lvl9pPr>
          </a:lstStyle>
          <a:p>
            <a:endParaRPr lang="en-US"/>
          </a:p>
        </p:txBody>
      </p:sp>
      <p:sp>
        <p:nvSpPr>
          <p:cNvPr id="4" name="Text Placeholder 3"/>
          <p:cNvSpPr>
            <a:spLocks noGrp="1"/>
          </p:cNvSpPr>
          <p:nvPr>
            <p:ph type="body" sz="half" idx="2"/>
          </p:nvPr>
        </p:nvSpPr>
        <p:spPr>
          <a:xfrm>
            <a:off x="5927931" y="33532197"/>
            <a:ext cx="18146078" cy="5028338"/>
          </a:xfrm>
        </p:spPr>
        <p:txBody>
          <a:bodyPr/>
          <a:lstStyle>
            <a:lvl1pPr marL="0" indent="0">
              <a:buNone/>
              <a:defRPr sz="6400"/>
            </a:lvl1pPr>
            <a:lvl2pPr marL="2088215" indent="0">
              <a:buNone/>
              <a:defRPr sz="5500"/>
            </a:lvl2pPr>
            <a:lvl3pPr marL="4176431" indent="0">
              <a:buNone/>
              <a:defRPr sz="4600"/>
            </a:lvl3pPr>
            <a:lvl4pPr marL="6264646" indent="0">
              <a:buNone/>
              <a:defRPr sz="4100"/>
            </a:lvl4pPr>
            <a:lvl5pPr marL="8352861" indent="0">
              <a:buNone/>
              <a:defRPr sz="4100"/>
            </a:lvl5pPr>
            <a:lvl6pPr marL="10441076" indent="0">
              <a:buNone/>
              <a:defRPr sz="4100"/>
            </a:lvl6pPr>
            <a:lvl7pPr marL="12529292" indent="0">
              <a:buNone/>
              <a:defRPr sz="4100"/>
            </a:lvl7pPr>
            <a:lvl8pPr marL="14617507" indent="0">
              <a:buNone/>
              <a:defRPr sz="4100"/>
            </a:lvl8pPr>
            <a:lvl9pPr marL="16705722"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12174" y="1715789"/>
            <a:ext cx="27219117" cy="7140839"/>
          </a:xfrm>
          <a:prstGeom prst="rect">
            <a:avLst/>
          </a:prstGeom>
        </p:spPr>
        <p:txBody>
          <a:bodyPr vert="horz" lIns="417643" tIns="208822" rIns="417643" bIns="208822"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512174" y="9997178"/>
            <a:ext cx="27219117" cy="28275745"/>
          </a:xfrm>
          <a:prstGeom prst="rect">
            <a:avLst/>
          </a:prstGeom>
        </p:spPr>
        <p:txBody>
          <a:bodyPr vert="horz" lIns="417643" tIns="208822" rIns="417643" bIns="20882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512173" y="39711007"/>
            <a:ext cx="7056808" cy="2281102"/>
          </a:xfrm>
          <a:prstGeom prst="rect">
            <a:avLst/>
          </a:prstGeom>
        </p:spPr>
        <p:txBody>
          <a:bodyPr vert="horz" lIns="417643" tIns="208822" rIns="417643" bIns="208822" rtlCol="0" anchor="ctr"/>
          <a:lstStyle>
            <a:lvl1pPr algn="l">
              <a:defRPr sz="5500">
                <a:solidFill>
                  <a:schemeClr val="tx1">
                    <a:tint val="75000"/>
                  </a:schemeClr>
                </a:solidFill>
              </a:defRPr>
            </a:lvl1pPr>
          </a:lstStyle>
          <a:p>
            <a:fld id="{1D8BD707-D9CF-40AE-B4C6-C98DA3205C09}" type="datetimeFigureOut">
              <a:rPr lang="en-US" smtClean="0"/>
              <a:pPr/>
              <a:t>11/12/2014</a:t>
            </a:fld>
            <a:endParaRPr lang="en-US"/>
          </a:p>
        </p:txBody>
      </p:sp>
      <p:sp>
        <p:nvSpPr>
          <p:cNvPr id="5" name="Footer Placeholder 4"/>
          <p:cNvSpPr>
            <a:spLocks noGrp="1"/>
          </p:cNvSpPr>
          <p:nvPr>
            <p:ph type="ftr" sz="quarter" idx="3"/>
          </p:nvPr>
        </p:nvSpPr>
        <p:spPr>
          <a:xfrm>
            <a:off x="10333184" y="39711007"/>
            <a:ext cx="9577097" cy="2281102"/>
          </a:xfrm>
          <a:prstGeom prst="rect">
            <a:avLst/>
          </a:prstGeom>
        </p:spPr>
        <p:txBody>
          <a:bodyPr vert="horz" lIns="417643" tIns="208822" rIns="417643" bIns="208822" rtlCol="0" anchor="ctr"/>
          <a:lstStyle>
            <a:lvl1pPr algn="ctr">
              <a:defRPr sz="5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674482" y="39711007"/>
            <a:ext cx="7056808" cy="2281102"/>
          </a:xfrm>
          <a:prstGeom prst="rect">
            <a:avLst/>
          </a:prstGeom>
        </p:spPr>
        <p:txBody>
          <a:bodyPr vert="horz" lIns="417643" tIns="208822" rIns="417643" bIns="208822" rtlCol="0" anchor="ctr"/>
          <a:lstStyle>
            <a:lvl1pPr algn="r">
              <a:defRPr sz="55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176431" rtl="0" eaLnBrk="1" latinLnBrk="0" hangingPunct="1">
        <a:spcBef>
          <a:spcPct val="0"/>
        </a:spcBef>
        <a:buNone/>
        <a:defRPr sz="20100" kern="1200">
          <a:solidFill>
            <a:schemeClr val="tx1"/>
          </a:solidFill>
          <a:latin typeface="+mj-lt"/>
          <a:ea typeface="+mj-ea"/>
          <a:cs typeface="+mj-cs"/>
        </a:defRPr>
      </a:lvl1pPr>
    </p:titleStyle>
    <p:bodyStyle>
      <a:lvl1pPr marL="1566161" indent="-1566161" algn="l" defTabSz="4176431" rtl="0" eaLnBrk="1" latinLnBrk="0" hangingPunct="1">
        <a:spcBef>
          <a:spcPct val="20000"/>
        </a:spcBef>
        <a:buFont typeface="Arial" pitchFamily="34" charset="0"/>
        <a:buChar char="•"/>
        <a:defRPr sz="14600" kern="1200">
          <a:solidFill>
            <a:schemeClr val="tx1"/>
          </a:solidFill>
          <a:latin typeface="+mn-lt"/>
          <a:ea typeface="+mn-ea"/>
          <a:cs typeface="+mn-cs"/>
        </a:defRPr>
      </a:lvl1pPr>
      <a:lvl2pPr marL="3393350" indent="-1305135" algn="l" defTabSz="4176431" rtl="0" eaLnBrk="1" latinLnBrk="0" hangingPunct="1">
        <a:spcBef>
          <a:spcPct val="20000"/>
        </a:spcBef>
        <a:buFont typeface="Arial" pitchFamily="34" charset="0"/>
        <a:buChar char="–"/>
        <a:defRPr sz="12800" kern="1200">
          <a:solidFill>
            <a:schemeClr val="tx1"/>
          </a:solidFill>
          <a:latin typeface="+mn-lt"/>
          <a:ea typeface="+mn-ea"/>
          <a:cs typeface="+mn-cs"/>
        </a:defRPr>
      </a:lvl2pPr>
      <a:lvl3pPr marL="5220538" indent="-1044108" algn="l" defTabSz="4176431" rtl="0" eaLnBrk="1" latinLnBrk="0" hangingPunct="1">
        <a:spcBef>
          <a:spcPct val="20000"/>
        </a:spcBef>
        <a:buFont typeface="Arial" pitchFamily="34" charset="0"/>
        <a:buChar char="•"/>
        <a:defRPr sz="11000" kern="1200">
          <a:solidFill>
            <a:schemeClr val="tx1"/>
          </a:solidFill>
          <a:latin typeface="+mn-lt"/>
          <a:ea typeface="+mn-ea"/>
          <a:cs typeface="+mn-cs"/>
        </a:defRPr>
      </a:lvl3pPr>
      <a:lvl4pPr marL="7308753"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4pPr>
      <a:lvl5pPr marL="9396969"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5pPr>
      <a:lvl6pPr marL="11485184"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6pPr>
      <a:lvl7pPr marL="13573399"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7pPr>
      <a:lvl8pPr marL="15661615"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8pPr>
      <a:lvl9pPr marL="17749830" indent="-1044108" algn="l" defTabSz="4176431" rtl="0" eaLnBrk="1" latinLnBrk="0" hangingPunct="1">
        <a:spcBef>
          <a:spcPct val="20000"/>
        </a:spcBef>
        <a:buFont typeface="Arial" pitchFamily="34" charset="0"/>
        <a:buChar char="•"/>
        <a:defRPr sz="9100" kern="1200">
          <a:solidFill>
            <a:schemeClr val="tx1"/>
          </a:solidFill>
          <a:latin typeface="+mn-lt"/>
          <a:ea typeface="+mn-ea"/>
          <a:cs typeface="+mn-cs"/>
        </a:defRPr>
      </a:lvl9pPr>
    </p:bodyStyle>
    <p:otherStyle>
      <a:defPPr>
        <a:defRPr lang="en-US"/>
      </a:defPPr>
      <a:lvl1pPr marL="0" algn="l" defTabSz="4176431" rtl="0" eaLnBrk="1" latinLnBrk="0" hangingPunct="1">
        <a:defRPr sz="8200" kern="1200">
          <a:solidFill>
            <a:schemeClr val="tx1"/>
          </a:solidFill>
          <a:latin typeface="+mn-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tiff"/><Relationship Id="rId3" Type="http://schemas.openxmlformats.org/officeDocument/2006/relationships/hyperlink" Target="mailto:Jonathan.minton@glasgow.ac.uk" TargetMode="External"/><Relationship Id="rId7"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tiff"/><Relationship Id="rId5" Type="http://schemas.openxmlformats.org/officeDocument/2006/relationships/image" Target="../media/image2.tiff"/><Relationship Id="rId10" Type="http://schemas.openxmlformats.org/officeDocument/2006/relationships/hyperlink" Target="https://github.com/JonMinton/ASPHER_Poster" TargetMode="External"/><Relationship Id="rId4" Type="http://schemas.openxmlformats.org/officeDocument/2006/relationships/image" Target="../media/image1.jpeg"/><Relationship Id="rId9"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3701" y="539621"/>
            <a:ext cx="22395110" cy="3600986"/>
          </a:xfrm>
          <a:prstGeom prst="rect">
            <a:avLst/>
          </a:prstGeom>
          <a:noFill/>
        </p:spPr>
        <p:txBody>
          <a:bodyPr wrap="square" rtlCol="0">
            <a:spAutoFit/>
          </a:bodyPr>
          <a:lstStyle/>
          <a:p>
            <a:r>
              <a:rPr lang="en-GB" sz="9600" b="1" dirty="0" smtClean="0"/>
              <a:t>The Sick Man of Europe? </a:t>
            </a:r>
            <a:endParaRPr lang="en-GB" sz="9600" b="1" dirty="0" smtClean="0"/>
          </a:p>
          <a:p>
            <a:r>
              <a:rPr lang="en-GB" sz="6600" i="1" dirty="0" smtClean="0"/>
              <a:t>How does Scotland compare to the rest of </a:t>
            </a:r>
            <a:r>
              <a:rPr lang="en-GB" sz="6600" i="1" dirty="0" smtClean="0"/>
              <a:t>Europe? </a:t>
            </a:r>
          </a:p>
          <a:p>
            <a:r>
              <a:rPr lang="en-GB" sz="6600" i="1" dirty="0" smtClean="0"/>
              <a:t>An exploration using Lexis surfaces, 1950-2010</a:t>
            </a:r>
            <a:endParaRPr lang="en-GB" sz="6600" i="1" dirty="0"/>
          </a:p>
        </p:txBody>
      </p:sp>
      <p:sp>
        <p:nvSpPr>
          <p:cNvPr id="5" name="TextBox 4"/>
          <p:cNvSpPr txBox="1"/>
          <p:nvPr/>
        </p:nvSpPr>
        <p:spPr>
          <a:xfrm>
            <a:off x="24339009" y="2394228"/>
            <a:ext cx="5460553" cy="1754326"/>
          </a:xfrm>
          <a:prstGeom prst="rect">
            <a:avLst/>
          </a:prstGeom>
          <a:noFill/>
        </p:spPr>
        <p:txBody>
          <a:bodyPr wrap="square" rtlCol="0">
            <a:spAutoFit/>
          </a:bodyPr>
          <a:lstStyle/>
          <a:p>
            <a:r>
              <a:rPr lang="en-GB" sz="3600" dirty="0" smtClean="0"/>
              <a:t>Dr Jon Minton</a:t>
            </a:r>
          </a:p>
          <a:p>
            <a:r>
              <a:rPr lang="en-GB" sz="2400" dirty="0" smtClean="0"/>
              <a:t>AQMEN Research Fellow</a:t>
            </a:r>
          </a:p>
          <a:p>
            <a:r>
              <a:rPr lang="en-GB" sz="2400" dirty="0" smtClean="0"/>
              <a:t>University of Glasgow</a:t>
            </a:r>
          </a:p>
          <a:p>
            <a:r>
              <a:rPr lang="en-GB" sz="2400" dirty="0" smtClean="0">
                <a:hlinkClick r:id="rId3"/>
              </a:rPr>
              <a:t>Jonathan.minton@glasgow.ac.uk</a:t>
            </a:r>
            <a:endParaRPr lang="en-GB" sz="2400" dirty="0" smtClean="0"/>
          </a:p>
        </p:txBody>
      </p:sp>
      <p:pic>
        <p:nvPicPr>
          <p:cNvPr id="8" name="Picture 7" descr="https://www.aqmen.ac.uk/sites/default/files/aqmen_logo.jpg"/>
          <p:cNvPicPr/>
          <p:nvPr/>
        </p:nvPicPr>
        <p:blipFill>
          <a:blip r:embed="rId4">
            <a:extLst>
              <a:ext uri="{28A0092B-C50C-407E-A947-70E740481C1C}">
                <a14:useLocalDpi xmlns:a14="http://schemas.microsoft.com/office/drawing/2010/main" val="0"/>
              </a:ext>
            </a:extLst>
          </a:blip>
          <a:srcRect/>
          <a:stretch>
            <a:fillRect/>
          </a:stretch>
        </p:blipFill>
        <p:spPr bwMode="auto">
          <a:xfrm>
            <a:off x="24339010" y="-18531"/>
            <a:ext cx="5460553" cy="2358645"/>
          </a:xfrm>
          <a:prstGeom prst="rect">
            <a:avLst/>
          </a:prstGeom>
          <a:noFill/>
          <a:ln>
            <a:noFill/>
          </a:ln>
        </p:spPr>
      </p:pic>
      <p:pic>
        <p:nvPicPr>
          <p:cNvPr id="1036" name="Picture 12" descr="E:\repos\ASPHER_Poster\figures\scotland.tif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04897" y="20936788"/>
            <a:ext cx="21272797" cy="10636399"/>
          </a:xfrm>
          <a:prstGeom prst="rect">
            <a:avLst/>
          </a:prstGeom>
          <a:noFill/>
          <a:extLst>
            <a:ext uri="{909E8E84-426E-40DD-AFC4-6F175D3DCCD1}">
              <a14:hiddenFill xmlns:a14="http://schemas.microsoft.com/office/drawing/2010/main">
                <a:solidFill>
                  <a:srgbClr val="FFFFFF"/>
                </a:solidFill>
              </a14:hiddenFill>
            </a:ext>
          </a:extLst>
        </p:spPr>
      </p:pic>
      <p:pic>
        <p:nvPicPr>
          <p:cNvPr id="1037" name="Picture 13" descr="E:\repos\ASPHER_Poster\figures\all_log.tif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367" y="10557600"/>
            <a:ext cx="21272797" cy="10636399"/>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E:\repos\ASPHER_Poster\figures\eng_wales.tiff"/>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32111045"/>
            <a:ext cx="9865001" cy="4932501"/>
          </a:xfrm>
          <a:prstGeom prst="rect">
            <a:avLst/>
          </a:prstGeom>
          <a:noFill/>
          <a:extLst>
            <a:ext uri="{909E8E84-426E-40DD-AFC4-6F175D3DCCD1}">
              <a14:hiddenFill xmlns:a14="http://schemas.microsoft.com/office/drawing/2010/main">
                <a:solidFill>
                  <a:srgbClr val="FFFFFF"/>
                </a:solidFill>
              </a14:hiddenFill>
            </a:ext>
          </a:extLst>
        </p:spPr>
      </p:pic>
      <p:pic>
        <p:nvPicPr>
          <p:cNvPr id="1039" name="Picture 15" descr="E:\repos\ASPHER_Poster\figures\france.tiff"/>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337834" y="32177718"/>
            <a:ext cx="9789959" cy="4894980"/>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E:\repos\ASPHER_Poster\figures\norway.tiff"/>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0546039" y="32177718"/>
            <a:ext cx="9731655" cy="486582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503700" y="4555958"/>
            <a:ext cx="29773994" cy="6001643"/>
          </a:xfrm>
          <a:prstGeom prst="rect">
            <a:avLst/>
          </a:prstGeom>
        </p:spPr>
        <p:txBody>
          <a:bodyPr wrap="square" numCol="3" spcCol="180000">
            <a:spAutoFit/>
          </a:bodyPr>
          <a:lstStyle/>
          <a:p>
            <a:r>
              <a:rPr lang="en-GB" sz="3200" b="1" dirty="0"/>
              <a:t>Introduction</a:t>
            </a:r>
          </a:p>
          <a:p>
            <a:r>
              <a:rPr lang="en-GB" sz="3200" dirty="0"/>
              <a:t>Lexis surfaces are a way of representing data that vary by both absolute time (year) and relative time (age). Usually, the horizontal axis is year and the vertical axis is age. </a:t>
            </a:r>
          </a:p>
          <a:p>
            <a:r>
              <a:rPr lang="en-GB" sz="3200" dirty="0"/>
              <a:t>Lexis surfaces for different groups, but over the same ranges of age and year can be compared, to identify where and how the groups differ over the Lexis surface. </a:t>
            </a:r>
          </a:p>
          <a:p>
            <a:r>
              <a:rPr lang="en-GB" sz="3200" dirty="0"/>
              <a:t>Scotland has a reputation as the ‘sick man of Europe’. Lexis surfaces are used here to identify firstly whether this reputation is justified, and secondly in which years and over which ages the burden of excess mortality is greatest.</a:t>
            </a:r>
          </a:p>
          <a:p>
            <a:endParaRPr lang="en-GB" sz="3200" b="1" dirty="0" smtClean="0"/>
          </a:p>
          <a:p>
            <a:r>
              <a:rPr lang="en-GB" sz="3200" b="1" dirty="0" smtClean="0"/>
              <a:t>Method</a:t>
            </a:r>
            <a:endParaRPr lang="en-GB" sz="3200" dirty="0"/>
          </a:p>
          <a:p>
            <a:r>
              <a:rPr lang="en-GB" sz="3200" dirty="0"/>
              <a:t>Data from the Human Mortality Database were used to crude death rates for Europe as a whole from 1950 to 2010, and for each age from 0 to 80 years. The Lexis surface for Scotland was calculated, and the differences in log(mortality), for each age-year configuration, were calculated. </a:t>
            </a:r>
          </a:p>
          <a:p>
            <a:r>
              <a:rPr lang="en-GB" sz="3200" dirty="0" smtClean="0"/>
              <a:t>The Lexis surface for Europe as a whole was visualised as a shaded contour plot (top figure), in which both shading and contour lines are used to represent values across the surface. The Lexis surface comparing Scotland with the </a:t>
            </a:r>
          </a:p>
          <a:p>
            <a:r>
              <a:rPr lang="en-GB" sz="3200" dirty="0" smtClean="0"/>
              <a:t>rest of the Europe was visualised as a level plot (lower figure). Red shading indicates higher age-year specific mortality rates , and blue shading indicates lower mortality rates. The intensity of the shading indicates the extent of the deviation from the European average. </a:t>
            </a:r>
          </a:p>
          <a:p>
            <a:r>
              <a:rPr lang="en-GB" sz="3200" dirty="0"/>
              <a:t>For comparison, Lexis surfaces of differences are also presented for England &amp; Wales, France, and Norway, over the same age-year range.</a:t>
            </a:r>
          </a:p>
          <a:p>
            <a:r>
              <a:rPr lang="en-GB" sz="3200" dirty="0"/>
              <a:t>The R script file used to generate the Lexis surfaces is available from:</a:t>
            </a:r>
          </a:p>
          <a:p>
            <a:r>
              <a:rPr lang="en-GB" sz="3200" u="sng" dirty="0">
                <a:hlinkClick r:id="rId10"/>
              </a:rPr>
              <a:t>https://github.com/JonMinton/ASPHER_Poster</a:t>
            </a:r>
            <a:endParaRPr lang="en-GB" sz="3200" dirty="0"/>
          </a:p>
          <a:p>
            <a:endParaRPr lang="en-GB" sz="3200" dirty="0" smtClean="0"/>
          </a:p>
          <a:p>
            <a:endParaRPr lang="en-GB" sz="3200" dirty="0"/>
          </a:p>
        </p:txBody>
      </p:sp>
      <p:sp>
        <p:nvSpPr>
          <p:cNvPr id="10" name="Rectangle 9"/>
          <p:cNvSpPr/>
          <p:nvPr/>
        </p:nvSpPr>
        <p:spPr>
          <a:xfrm>
            <a:off x="21369164" y="10557601"/>
            <a:ext cx="8486785" cy="10926068"/>
          </a:xfrm>
          <a:prstGeom prst="rect">
            <a:avLst/>
          </a:prstGeom>
        </p:spPr>
        <p:txBody>
          <a:bodyPr wrap="square">
            <a:spAutoFit/>
          </a:bodyPr>
          <a:lstStyle/>
          <a:p>
            <a:r>
              <a:rPr lang="en-GB" sz="3200" b="1" dirty="0"/>
              <a:t>Results</a:t>
            </a:r>
            <a:endParaRPr lang="en-GB" sz="3200" dirty="0"/>
          </a:p>
          <a:p>
            <a:r>
              <a:rPr lang="en-GB" sz="3200" dirty="0"/>
              <a:t>The shaded contour map for Europe as a whole, showing log(mortality), shows a number of patterns, including: </a:t>
            </a:r>
          </a:p>
          <a:p>
            <a:pPr marL="571500" lvl="0" indent="-571500">
              <a:buFont typeface="Arial" panose="020B0604020202020204" pitchFamily="34" charset="0"/>
              <a:buChar char="•"/>
            </a:pPr>
            <a:r>
              <a:rPr lang="en-GB" sz="3200" dirty="0"/>
              <a:t>A cohort effect associated with being born in the wake of The Great War; </a:t>
            </a:r>
          </a:p>
          <a:p>
            <a:pPr marL="571500" lvl="0" indent="-571500">
              <a:buFont typeface="Arial" panose="020B0604020202020204" pitchFamily="34" charset="0"/>
              <a:buChar char="•"/>
            </a:pPr>
            <a:r>
              <a:rPr lang="en-GB" sz="3200" dirty="0"/>
              <a:t>Comparatively high, but historically low, rates of mortality in </a:t>
            </a:r>
            <a:r>
              <a:rPr lang="en-GB" sz="3200" dirty="0" smtClean="0"/>
              <a:t>infancy</a:t>
            </a:r>
          </a:p>
          <a:p>
            <a:pPr marL="571500" lvl="0" indent="-571500">
              <a:buFont typeface="Arial" panose="020B0604020202020204" pitchFamily="34" charset="0"/>
              <a:buChar char="•"/>
            </a:pPr>
            <a:r>
              <a:rPr lang="en-GB" sz="3200" dirty="0"/>
              <a:t>A growing protective childhood effect</a:t>
            </a:r>
          </a:p>
          <a:p>
            <a:pPr marL="571500" lvl="0" indent="-571500">
              <a:buFont typeface="Arial" panose="020B0604020202020204" pitchFamily="34" charset="0"/>
              <a:buChar char="•"/>
            </a:pPr>
            <a:r>
              <a:rPr lang="en-GB" sz="3200" dirty="0"/>
              <a:t>Broad tendencies towards reduced mortality risks at all ages in adulthood</a:t>
            </a:r>
          </a:p>
          <a:p>
            <a:pPr marL="571500" lvl="0" indent="-571500">
              <a:buFont typeface="Arial" panose="020B0604020202020204" pitchFamily="34" charset="0"/>
              <a:buChar char="•"/>
            </a:pPr>
            <a:endParaRPr lang="en-GB" sz="3200" dirty="0"/>
          </a:p>
          <a:p>
            <a:r>
              <a:rPr lang="en-GB" sz="3200" dirty="0"/>
              <a:t>The level plot for Scotland, showing deviation in log(mortality), suggests:</a:t>
            </a:r>
          </a:p>
          <a:p>
            <a:pPr marL="457200" lvl="0" indent="-457200">
              <a:buFont typeface="Arial" panose="020B0604020202020204" pitchFamily="34" charset="0"/>
              <a:buChar char="•"/>
            </a:pPr>
            <a:r>
              <a:rPr lang="en-GB" sz="3200" dirty="0"/>
              <a:t>The reputation for poor health compared with the European average is largely justified.</a:t>
            </a:r>
          </a:p>
          <a:p>
            <a:pPr marL="457200" lvl="0" indent="-457200">
              <a:buFont typeface="Arial" panose="020B0604020202020204" pitchFamily="34" charset="0"/>
              <a:buChar char="•"/>
            </a:pPr>
            <a:r>
              <a:rPr lang="en-GB" sz="3200" dirty="0"/>
              <a:t>The excess mortality risk affects historically affected both males and females only in middle age (approximately 40 years onwards).</a:t>
            </a:r>
          </a:p>
          <a:p>
            <a:pPr marL="457200" lvl="0" indent="-457200">
              <a:buFont typeface="Arial" panose="020B0604020202020204" pitchFamily="34" charset="0"/>
              <a:buChar char="•"/>
            </a:pPr>
            <a:r>
              <a:rPr lang="en-GB" sz="3200" dirty="0"/>
              <a:t>However, since the late 1990s/early 2000s, it has also started to affect adults of all ages.</a:t>
            </a:r>
          </a:p>
          <a:p>
            <a:pPr marL="571500" lvl="0" indent="-571500">
              <a:buFont typeface="Arial" panose="020B0604020202020204" pitchFamily="34" charset="0"/>
              <a:buChar char="•"/>
            </a:pPr>
            <a:endParaRPr lang="en-GB" sz="3200" dirty="0"/>
          </a:p>
        </p:txBody>
      </p:sp>
      <p:sp>
        <p:nvSpPr>
          <p:cNvPr id="12" name="Rectangle 11"/>
          <p:cNvSpPr/>
          <p:nvPr/>
        </p:nvSpPr>
        <p:spPr>
          <a:xfrm>
            <a:off x="358540" y="21496648"/>
            <a:ext cx="8138271" cy="8956298"/>
          </a:xfrm>
          <a:prstGeom prst="rect">
            <a:avLst/>
          </a:prstGeom>
        </p:spPr>
        <p:txBody>
          <a:bodyPr wrap="square">
            <a:spAutoFit/>
          </a:bodyPr>
          <a:lstStyle/>
          <a:p>
            <a:r>
              <a:rPr lang="en-GB" sz="3200" dirty="0"/>
              <a:t>The level plots for England &amp; Wales, France, and Norway indicate:</a:t>
            </a:r>
          </a:p>
          <a:p>
            <a:pPr marL="457200" lvl="0" indent="-457200">
              <a:buFont typeface="Arial" panose="020B0604020202020204" pitchFamily="34" charset="0"/>
              <a:buChar char="•"/>
            </a:pPr>
            <a:r>
              <a:rPr lang="en-GB" sz="3200" dirty="0"/>
              <a:t>England &amp; Wales used to have substantially better health than Europe as a whole, with a hint of a broad protective cohort effect associated with male ‘baby boomers’. However in recent years the advantage has been lost.</a:t>
            </a:r>
          </a:p>
          <a:p>
            <a:pPr marL="457200" lvl="0" indent="-457200">
              <a:buFont typeface="Arial" panose="020B0604020202020204" pitchFamily="34" charset="0"/>
              <a:buChar char="•"/>
            </a:pPr>
            <a:r>
              <a:rPr lang="en-GB" sz="3200" dirty="0"/>
              <a:t>France has always tended to be close to the European average.</a:t>
            </a:r>
          </a:p>
          <a:p>
            <a:pPr marL="457200" lvl="0" indent="-457200">
              <a:buFont typeface="Arial" panose="020B0604020202020204" pitchFamily="34" charset="0"/>
              <a:buChar char="•"/>
            </a:pPr>
            <a:r>
              <a:rPr lang="en-GB" sz="3200" dirty="0"/>
              <a:t>Norway has a ‘noisier’ level plot, presumably due to a smaller population size. However, overall Norway has tended towards lower mortality risk at all ages. In recent years there is a suggestion that the mortality advantage for younger adults has been lost. However, this may be an artefact. (See discussion)</a:t>
            </a:r>
          </a:p>
        </p:txBody>
      </p:sp>
      <p:sp>
        <p:nvSpPr>
          <p:cNvPr id="13" name="Rectangle 12"/>
          <p:cNvSpPr/>
          <p:nvPr/>
        </p:nvSpPr>
        <p:spPr>
          <a:xfrm>
            <a:off x="271347" y="37408739"/>
            <a:ext cx="15119350" cy="5016758"/>
          </a:xfrm>
          <a:prstGeom prst="rect">
            <a:avLst/>
          </a:prstGeom>
        </p:spPr>
        <p:txBody>
          <a:bodyPr>
            <a:spAutoFit/>
          </a:bodyPr>
          <a:lstStyle/>
          <a:p>
            <a:r>
              <a:rPr lang="en-GB" sz="3200" b="1" dirty="0"/>
              <a:t>Discussion</a:t>
            </a:r>
            <a:endParaRPr lang="en-GB" sz="3200" dirty="0"/>
          </a:p>
          <a:p>
            <a:r>
              <a:rPr lang="en-GB" sz="3200" dirty="0"/>
              <a:t>Shaded contour maps have been used to show some very strong, and generally positive, long-term trends in age-specific mortality rates within Europe. Level plots of differences show how Scotland and other nations differ from the European average. As expected, Scotland has generally poorer health than Europe as a whole, and in recent years this disadvantage seems to have affected adults of all ages rather than just middle age.</a:t>
            </a:r>
          </a:p>
          <a:p>
            <a:r>
              <a:rPr lang="en-GB" sz="3200" dirty="0"/>
              <a:t>Some of the apparent disadvantage affecting younger adults in all four nations could be an artefact of population count estimates in these groups becoming more unreliable due to increased migration within Europe. This artefact is the focus of a paper I have written that is currently under review. </a:t>
            </a:r>
          </a:p>
        </p:txBody>
      </p:sp>
      <p:sp>
        <p:nvSpPr>
          <p:cNvPr id="33" name="Rectangle 32"/>
          <p:cNvSpPr/>
          <p:nvPr/>
        </p:nvSpPr>
        <p:spPr>
          <a:xfrm>
            <a:off x="15543097" y="37365177"/>
            <a:ext cx="14312852" cy="5016758"/>
          </a:xfrm>
          <a:prstGeom prst="rect">
            <a:avLst/>
          </a:prstGeom>
        </p:spPr>
        <p:txBody>
          <a:bodyPr wrap="square">
            <a:spAutoFit/>
          </a:bodyPr>
          <a:lstStyle/>
          <a:p>
            <a:r>
              <a:rPr lang="en-GB" sz="3200" b="1" dirty="0"/>
              <a:t>Further Reading</a:t>
            </a:r>
            <a:endParaRPr lang="en-GB" sz="3200" dirty="0"/>
          </a:p>
          <a:p>
            <a:pPr marL="457200" lvl="0" indent="-457200">
              <a:buFont typeface="Arial" panose="020B0604020202020204" pitchFamily="34" charset="0"/>
              <a:buChar char="•"/>
            </a:pPr>
            <a:r>
              <a:rPr lang="en-GB" sz="3200" dirty="0"/>
              <a:t>Minton, </a:t>
            </a:r>
            <a:r>
              <a:rPr lang="en-GB" sz="3200" dirty="0" err="1"/>
              <a:t>Vanderbloemen</a:t>
            </a:r>
            <a:r>
              <a:rPr lang="en-GB" sz="3200" dirty="0"/>
              <a:t>, Dorling (2013), “Visualising Europe’s Demographic Scars with </a:t>
            </a:r>
            <a:r>
              <a:rPr lang="en-GB" sz="3200" dirty="0" err="1"/>
              <a:t>coplots</a:t>
            </a:r>
            <a:r>
              <a:rPr lang="en-GB" sz="3200" dirty="0"/>
              <a:t> and contour plots”, </a:t>
            </a:r>
            <a:r>
              <a:rPr lang="en-GB" sz="3200" i="1" dirty="0"/>
              <a:t>International Journal of Epidemiology</a:t>
            </a:r>
            <a:r>
              <a:rPr lang="en-GB" sz="3200" dirty="0"/>
              <a:t>. DOI: 10.1093/</a:t>
            </a:r>
            <a:r>
              <a:rPr lang="en-GB" sz="3200" dirty="0" err="1"/>
              <a:t>ije</a:t>
            </a:r>
            <a:r>
              <a:rPr lang="en-GB" sz="3200" dirty="0"/>
              <a:t>/dyt115</a:t>
            </a:r>
          </a:p>
          <a:p>
            <a:pPr marL="457200" lvl="0" indent="-457200">
              <a:buFont typeface="Arial" panose="020B0604020202020204" pitchFamily="34" charset="0"/>
              <a:buChar char="•"/>
            </a:pPr>
            <a:r>
              <a:rPr lang="en-GB" sz="3200" dirty="0"/>
              <a:t>Minton (2014), “Real geographies and virtual landscapes: Exploring the influence of place and space on mortality Lexis surfaces using shaded contour maps”, </a:t>
            </a:r>
            <a:r>
              <a:rPr lang="en-GB" sz="3200" i="1" dirty="0"/>
              <a:t>Spatial and </a:t>
            </a:r>
            <a:r>
              <a:rPr lang="en-GB" sz="3200" i="1" dirty="0" err="1"/>
              <a:t>Spatio</a:t>
            </a:r>
            <a:r>
              <a:rPr lang="en-GB" sz="3200" i="1" dirty="0"/>
              <a:t>-temporal Epidemiology. </a:t>
            </a:r>
            <a:r>
              <a:rPr lang="en-GB" sz="3200" dirty="0"/>
              <a:t>DOI: 0.1016/j.sste.2014.04.003</a:t>
            </a:r>
          </a:p>
          <a:p>
            <a:pPr marL="457200" lvl="0" indent="-457200">
              <a:buFont typeface="Arial" panose="020B0604020202020204" pitchFamily="34" charset="0"/>
              <a:buChar char="•"/>
            </a:pPr>
            <a:r>
              <a:rPr lang="en-GB" sz="3200" dirty="0"/>
              <a:t>Minton </a:t>
            </a:r>
            <a:r>
              <a:rPr lang="en-GB" sz="3200" dirty="0" smtClean="0"/>
              <a:t>(Accepted</a:t>
            </a:r>
            <a:r>
              <a:rPr lang="en-GB" sz="3200" dirty="0"/>
              <a:t>), “If Europe were a country...”, </a:t>
            </a:r>
            <a:r>
              <a:rPr lang="en-GB" sz="3200" i="1" dirty="0"/>
              <a:t>Environment &amp; Planning A. </a:t>
            </a:r>
            <a:endParaRPr lang="en-GB" sz="3200" dirty="0"/>
          </a:p>
          <a:p>
            <a:pPr marL="457200" indent="-457200">
              <a:buFont typeface="Arial" panose="020B0604020202020204" pitchFamily="34" charset="0"/>
              <a:buChar char="•"/>
            </a:pPr>
            <a:r>
              <a:rPr lang="en-GB" sz="3200" dirty="0"/>
              <a:t> </a:t>
            </a:r>
            <a:r>
              <a:rPr lang="en-GB" sz="3200" dirty="0" smtClean="0"/>
              <a:t>Minton</a:t>
            </a:r>
            <a:r>
              <a:rPr lang="en-GB" sz="3200" dirty="0"/>
              <a:t>, </a:t>
            </a:r>
            <a:r>
              <a:rPr lang="en-GB" sz="3200" dirty="0" err="1"/>
              <a:t>Zalonzik</a:t>
            </a:r>
            <a:r>
              <a:rPr lang="en-GB" sz="3200" dirty="0"/>
              <a:t>, Dorling (Under Review), “Hunting demographic ghosts: Do we need a census of Europe?”, </a:t>
            </a:r>
            <a:r>
              <a:rPr lang="en-GB" sz="3200" i="1" dirty="0"/>
              <a:t>Environment &amp; Planning A. </a:t>
            </a:r>
            <a:endParaRPr lang="en-GB" sz="3200" dirty="0"/>
          </a:p>
        </p:txBody>
      </p:sp>
      <p:sp>
        <p:nvSpPr>
          <p:cNvPr id="14" name="TextBox 13"/>
          <p:cNvSpPr txBox="1"/>
          <p:nvPr/>
        </p:nvSpPr>
        <p:spPr>
          <a:xfrm>
            <a:off x="2692046" y="31384769"/>
            <a:ext cx="4480907" cy="830997"/>
          </a:xfrm>
          <a:prstGeom prst="rect">
            <a:avLst/>
          </a:prstGeom>
          <a:noFill/>
        </p:spPr>
        <p:txBody>
          <a:bodyPr wrap="none" rtlCol="0">
            <a:spAutoFit/>
          </a:bodyPr>
          <a:lstStyle/>
          <a:p>
            <a:r>
              <a:rPr lang="en-GB" sz="4800" b="1" dirty="0" smtClean="0"/>
              <a:t>England &amp; Wales</a:t>
            </a:r>
            <a:endParaRPr lang="en-GB" sz="4800" b="1" dirty="0"/>
          </a:p>
        </p:txBody>
      </p:sp>
      <p:sp>
        <p:nvSpPr>
          <p:cNvPr id="35" name="TextBox 34"/>
          <p:cNvSpPr txBox="1"/>
          <p:nvPr/>
        </p:nvSpPr>
        <p:spPr>
          <a:xfrm>
            <a:off x="14295248" y="31506417"/>
            <a:ext cx="1875129" cy="830997"/>
          </a:xfrm>
          <a:prstGeom prst="rect">
            <a:avLst/>
          </a:prstGeom>
          <a:noFill/>
        </p:spPr>
        <p:txBody>
          <a:bodyPr wrap="none" rtlCol="0">
            <a:spAutoFit/>
          </a:bodyPr>
          <a:lstStyle/>
          <a:p>
            <a:r>
              <a:rPr lang="en-GB" sz="4800" b="1" dirty="0" smtClean="0"/>
              <a:t>France</a:t>
            </a:r>
            <a:endParaRPr lang="en-GB" sz="4800" b="1" dirty="0"/>
          </a:p>
        </p:txBody>
      </p:sp>
      <p:sp>
        <p:nvSpPr>
          <p:cNvPr id="36" name="TextBox 35"/>
          <p:cNvSpPr txBox="1"/>
          <p:nvPr/>
        </p:nvSpPr>
        <p:spPr>
          <a:xfrm>
            <a:off x="24339009" y="31506417"/>
            <a:ext cx="2180725" cy="830997"/>
          </a:xfrm>
          <a:prstGeom prst="rect">
            <a:avLst/>
          </a:prstGeom>
          <a:noFill/>
        </p:spPr>
        <p:txBody>
          <a:bodyPr wrap="none" rtlCol="0">
            <a:spAutoFit/>
          </a:bodyPr>
          <a:lstStyle/>
          <a:p>
            <a:r>
              <a:rPr lang="en-GB" sz="4800" b="1" dirty="0" smtClean="0"/>
              <a:t>Norway</a:t>
            </a:r>
            <a:endParaRPr lang="en-GB" sz="4800" b="1" dirty="0"/>
          </a:p>
        </p:txBody>
      </p:sp>
    </p:spTree>
    <p:extLst>
      <p:ext uri="{BB962C8B-B14F-4D97-AF65-F5344CB8AC3E}">
        <p14:creationId xmlns:p14="http://schemas.microsoft.com/office/powerpoint/2010/main" val="37936399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393</TotalTime>
  <Words>805</Words>
  <Application>Microsoft Office PowerPoint</Application>
  <PresentationFormat>Custom</PresentationFormat>
  <Paragraphs>46</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 Minton</dc:creator>
  <cp:lastModifiedBy>Jon Minton</cp:lastModifiedBy>
  <cp:revision>13</cp:revision>
  <dcterms:created xsi:type="dcterms:W3CDTF">2006-08-16T00:00:00Z</dcterms:created>
  <dcterms:modified xsi:type="dcterms:W3CDTF">2014-11-12T09:10:47Z</dcterms:modified>
</cp:coreProperties>
</file>

<file path=docProps/thumbnail.jpeg>
</file>